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3" r:id="rId8"/>
    <p:sldId id="284" r:id="rId9"/>
    <p:sldId id="285" r:id="rId10"/>
    <p:sldId id="28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3" d="100"/>
          <a:sy n="63" d="100"/>
        </p:scale>
        <p:origin x="80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Inverted Index and Boolean Queries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5792BA"/>
                </a:solidFill>
              </a:rPr>
              <a:t>Ali Youssef Solh</a:t>
            </a:r>
            <a:br>
              <a:rPr lang="en-US" dirty="0">
                <a:solidFill>
                  <a:srgbClr val="5792BA"/>
                </a:solidFill>
              </a:rPr>
            </a:br>
            <a:r>
              <a:rPr lang="en-US" dirty="0">
                <a:solidFill>
                  <a:srgbClr val="5792BA"/>
                </a:solidFill>
              </a:rPr>
              <a:t>202470101</a:t>
            </a:r>
            <a:endParaRPr lang="en-US" sz="2300" dirty="0">
              <a:solidFill>
                <a:srgbClr val="5792BA"/>
              </a:solidFill>
            </a:endParaRP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67824C26-1874-0562-6E08-7D858D9D16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37"/>
    </mc:Choice>
    <mc:Fallback>
      <p:transition spd="slow" advTm="28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F8F47-9373-1BE0-D267-F3A1110EC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Statistics After Building Inverted Index of Coursera Corpus 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05B69-A3B9-C4DC-15F0-6A4C4EBB6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 Of Distinct Words: 149,807</a:t>
            </a:r>
          </a:p>
          <a:p>
            <a:r>
              <a:rPr lang="en-US" dirty="0"/>
              <a:t>Number OF Documents : 10 823 HTML FILE</a:t>
            </a:r>
          </a:p>
          <a:p>
            <a:r>
              <a:rPr lang="en-US" dirty="0"/>
              <a:t>Average Number Of Distinct Words/doc: 858.99 words</a:t>
            </a:r>
          </a:p>
          <a:p>
            <a:r>
              <a:rPr lang="en-US" dirty="0"/>
              <a:t>Size of Inverted Index : 6844872 Bytes = </a:t>
            </a:r>
            <a:r>
              <a:rPr lang="en-AE" b="0" i="0" dirty="0">
                <a:solidFill>
                  <a:srgbClr val="D1D5DB"/>
                </a:solidFill>
                <a:effectLst/>
                <a:latin typeface="Söhne"/>
              </a:rPr>
              <a:t>6844.872 KB</a:t>
            </a:r>
          </a:p>
          <a:p>
            <a:r>
              <a:rPr lang="en-AE" dirty="0">
                <a:solidFill>
                  <a:srgbClr val="D1D5DB"/>
                </a:solidFill>
                <a:effectLst/>
                <a:latin typeface="Söhne"/>
              </a:rPr>
              <a:t>Size Of The Collection : 3,834,382,523 Bytes = 3.834382523 GB</a:t>
            </a:r>
          </a:p>
          <a:p>
            <a:r>
              <a:rPr lang="en-US" dirty="0"/>
              <a:t>Average Document Frequency :  29.338272681821568</a:t>
            </a:r>
          </a:p>
          <a:p>
            <a:r>
              <a:rPr lang="en-US" dirty="0"/>
              <a:t>Most Frequent Word : learn</a:t>
            </a:r>
            <a:endParaRPr lang="en-AE" dirty="0"/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E34907EF-3DEC-D2A1-01B1-1FFEB4E47B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23794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950"/>
    </mc:Choice>
    <mc:Fallback>
      <p:transition spd="slow" advTm="155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70A317-DCED-4E80-AA2D-467D8702E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C00FC-A3CC-A686-2824-52324B6CD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791" y="835383"/>
            <a:ext cx="3382832" cy="34995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200"/>
              <a:t>Histogram of Document Frequencies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87845-294F-40CB-BC48-46455460D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5671" y="0"/>
            <a:ext cx="753632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E5150A-238A-B6B4-5E35-72BE9DEA13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273040" y="1399263"/>
            <a:ext cx="6248943" cy="4059473"/>
          </a:xfrm>
          <a:prstGeom prst="rect">
            <a:avLst/>
          </a:prstGeom>
        </p:spPr>
      </p:pic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CF991559-EB7B-813E-D640-0CA6FBE8F5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3760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417"/>
    </mc:Choice>
    <mc:Fallback>
      <p:transition spd="slow" advTm="92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E10C9-C0C1-8A4E-847E-073E70B6B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Intersection Algorithms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FC01C-A21E-E653-7DCD-DAF974E9E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27200"/>
            <a:ext cx="10353762" cy="4805680"/>
          </a:xfrm>
        </p:spPr>
        <p:txBody>
          <a:bodyPr>
            <a:normAutofit/>
          </a:bodyPr>
          <a:lstStyle/>
          <a:p>
            <a:r>
              <a:rPr lang="en-US" dirty="0"/>
              <a:t>Skip lists (not always efficient in comparison with linear one)</a:t>
            </a:r>
          </a:p>
          <a:p>
            <a:r>
              <a:rPr lang="en-US" dirty="0"/>
              <a:t>Intersection Algorithm using Hash Sets</a:t>
            </a:r>
          </a:p>
          <a:p>
            <a:r>
              <a:rPr lang="en-US" dirty="0"/>
              <a:t>Code in python ( O(n) complexity)</a:t>
            </a:r>
          </a:p>
          <a:p>
            <a:pPr marL="36900" indent="0">
              <a:buNone/>
            </a:pPr>
            <a:r>
              <a:rPr lang="en-US" dirty="0"/>
              <a:t>	def intersection(lst1, lst2):</a:t>
            </a:r>
          </a:p>
          <a:p>
            <a:pPr marL="36900" indent="0">
              <a:buNone/>
            </a:pPr>
            <a:r>
              <a:rPr lang="en-US" dirty="0"/>
              <a:t>		temp = set(lst2)</a:t>
            </a:r>
          </a:p>
          <a:p>
            <a:pPr marL="36900" indent="0">
              <a:buNone/>
            </a:pPr>
            <a:r>
              <a:rPr lang="en-US" dirty="0"/>
              <a:t>		lst3 = [value for value in lst1 if value in temp]</a:t>
            </a:r>
          </a:p>
          <a:p>
            <a:pPr marL="36900" indent="0">
              <a:buNone/>
            </a:pPr>
            <a:r>
              <a:rPr lang="en-US" dirty="0"/>
              <a:t> 		return lst3</a:t>
            </a:r>
          </a:p>
          <a:p>
            <a:endParaRPr lang="en-US" dirty="0"/>
          </a:p>
          <a:p>
            <a:pPr marL="36900" indent="0">
              <a:buNone/>
            </a:pPr>
            <a:endParaRPr lang="en-AE" dirty="0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6B4DD4BA-2F1A-3633-C56D-E56ECB6983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39367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956"/>
    </mc:Choice>
    <mc:Fallback>
      <p:transition spd="slow" advTm="161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B89BD-FDEF-9029-FBA6-179598BFC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The Two Algorithms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4A828-D782-D7FD-863A-2D98B6CF4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Linear Algorithm Rate (elements per second): 5,879,415.14 </a:t>
            </a:r>
          </a:p>
          <a:p>
            <a:r>
              <a:rPr lang="en-US" dirty="0"/>
              <a:t>Efficient Algorithm Rate (elements per second): 16,807,469.8369</a:t>
            </a:r>
          </a:p>
          <a:p>
            <a:r>
              <a:rPr lang="en-US" dirty="0"/>
              <a:t>Rate for Reading 26 lists from Disk (elements per second): 43,091,683.40588</a:t>
            </a:r>
          </a:p>
          <a:p>
            <a:r>
              <a:rPr lang="en-US" dirty="0"/>
              <a:t>Programming Language: Python</a:t>
            </a:r>
          </a:p>
          <a:p>
            <a:r>
              <a:rPr lang="en-AE" dirty="0"/>
              <a:t>Laptop specs:</a:t>
            </a:r>
          </a:p>
          <a:p>
            <a:pPr lvl="1"/>
            <a:r>
              <a:rPr lang="en-US" dirty="0"/>
              <a:t>C</a:t>
            </a:r>
            <a:r>
              <a:rPr lang="en-AE" dirty="0"/>
              <a:t>ore-i7 10th generation </a:t>
            </a:r>
          </a:p>
          <a:p>
            <a:pPr lvl="1"/>
            <a:r>
              <a:rPr lang="en-AE" dirty="0"/>
              <a:t>16 RAMS </a:t>
            </a:r>
          </a:p>
          <a:p>
            <a:pPr lvl="1"/>
            <a:r>
              <a:rPr lang="en-AE" dirty="0"/>
              <a:t>1 Terra NVME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95BAAA9-9CA6-0037-6821-91B1039B19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43991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267"/>
    </mc:Choice>
    <mc:Fallback>
      <p:transition spd="slow" advTm="99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8CAC1-8B2F-C077-E56B-3021BDB85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Queries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71072-0EF5-0C24-1534-F3E216451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05280"/>
            <a:ext cx="10353762" cy="483616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Extension of Intersection Algorithm: </a:t>
            </a:r>
          </a:p>
          <a:p>
            <a:pPr lvl="1"/>
            <a:r>
              <a:rPr lang="en-US" dirty="0"/>
              <a:t>Implement OR function = concatenation – efficient intersection algorithm</a:t>
            </a:r>
          </a:p>
          <a:p>
            <a:pPr lvl="1"/>
            <a:r>
              <a:rPr lang="en-US" dirty="0"/>
              <a:t>Implement NOT function = removing from current result list all documents containing negated item</a:t>
            </a:r>
          </a:p>
          <a:p>
            <a:pPr lvl="1"/>
            <a:r>
              <a:rPr lang="en-US" dirty="0"/>
              <a:t>Once query string received , split it to get the operators and terms , and start operate by performing one of the implemented Boolean function on the terms and repeat until the list of operators become empty (all processed)</a:t>
            </a:r>
          </a:p>
          <a:p>
            <a:r>
              <a:rPr lang="en-US" dirty="0"/>
              <a:t>First Query : bachelor AND learn AND link AND </a:t>
            </a:r>
            <a:r>
              <a:rPr lang="en-US" dirty="0" err="1"/>
              <a:t>certificateearn</a:t>
            </a:r>
            <a:endParaRPr lang="en-US" dirty="0"/>
          </a:p>
          <a:p>
            <a:r>
              <a:rPr lang="en-US" dirty="0"/>
              <a:t>Second Query: </a:t>
            </a:r>
            <a:r>
              <a:rPr lang="en-US" dirty="0" err="1"/>
              <a:t>googl</a:t>
            </a:r>
            <a:r>
              <a:rPr lang="en-US" dirty="0"/>
              <a:t> OR </a:t>
            </a:r>
            <a:r>
              <a:rPr lang="en-US" dirty="0" err="1"/>
              <a:t>coursera</a:t>
            </a:r>
            <a:r>
              <a:rPr lang="en-US" dirty="0"/>
              <a:t> AND best</a:t>
            </a:r>
          </a:p>
          <a:p>
            <a:r>
              <a:rPr lang="en-US" dirty="0"/>
              <a:t>Third Query: </a:t>
            </a:r>
            <a:r>
              <a:rPr lang="en-US" dirty="0" err="1"/>
              <a:t>london</a:t>
            </a:r>
            <a:r>
              <a:rPr lang="en-US" dirty="0"/>
              <a:t> AND abroad AND internship NOT slow</a:t>
            </a:r>
          </a:p>
          <a:p>
            <a:r>
              <a:rPr lang="en-US" dirty="0"/>
              <a:t>Fourth Query: master OR coach OR strength OR </a:t>
            </a:r>
            <a:r>
              <a:rPr lang="en-US" dirty="0" err="1"/>
              <a:t>influenc</a:t>
            </a:r>
            <a:endParaRPr lang="en-US" dirty="0"/>
          </a:p>
          <a:p>
            <a:r>
              <a:rPr lang="en-US" dirty="0"/>
              <a:t>Fifth Query : spread OR robust AND </a:t>
            </a:r>
            <a:r>
              <a:rPr lang="en-US" dirty="0" err="1"/>
              <a:t>qualiti</a:t>
            </a:r>
            <a:r>
              <a:rPr lang="en-US" dirty="0"/>
              <a:t> NOT stress</a:t>
            </a:r>
          </a:p>
          <a:p>
            <a:r>
              <a:rPr lang="en-US" dirty="0"/>
              <a:t>Sixth Query : </a:t>
            </a:r>
            <a:r>
              <a:rPr lang="en-US" dirty="0" err="1"/>
              <a:t>studi</a:t>
            </a:r>
            <a:r>
              <a:rPr lang="en-US" dirty="0"/>
              <a:t> AND </a:t>
            </a:r>
            <a:r>
              <a:rPr lang="en-US" dirty="0" err="1"/>
              <a:t>facebook</a:t>
            </a:r>
            <a:r>
              <a:rPr lang="en-US" dirty="0"/>
              <a:t> AND group OR member</a:t>
            </a:r>
          </a:p>
          <a:p>
            <a:r>
              <a:rPr lang="en-US" dirty="0"/>
              <a:t>Average Runtime Of queries: 0.0056 seconds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D1C74A43-31FF-3759-BF42-BBE54BCA95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07872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424"/>
    </mc:Choice>
    <mc:Fallback>
      <p:transition spd="slow" advTm="1744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2262F-D1AD-4BB5-9D05-081605A45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515" y="1767840"/>
            <a:ext cx="10353762" cy="1257300"/>
          </a:xfrm>
        </p:spPr>
        <p:txBody>
          <a:bodyPr/>
          <a:lstStyle/>
          <a:p>
            <a:r>
              <a:rPr lang="en-US" dirty="0"/>
              <a:t>Thank You!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E6491-54A3-4710-18FD-A94D8B475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555" y="3375660"/>
            <a:ext cx="10353762" cy="3714749"/>
          </a:xfrm>
        </p:spPr>
        <p:txBody>
          <a:bodyPr/>
          <a:lstStyle/>
          <a:p>
            <a:r>
              <a:rPr lang="en-US" dirty="0"/>
              <a:t>For any inquiries , reply by a comment to the post on </a:t>
            </a:r>
            <a:r>
              <a:rPr lang="en-US" dirty="0" err="1"/>
              <a:t>moodle</a:t>
            </a:r>
            <a:endParaRPr lang="en-AE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4EF64E3-2ECE-4DFF-DE6F-B674E61718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74313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87"/>
    </mc:Choice>
    <mc:Fallback>
      <p:transition spd="slow" advTm="30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Integer pillars</Template>
  <TotalTime>441</TotalTime>
  <Words>344</Words>
  <Application>Microsoft Office PowerPoint</Application>
  <PresentationFormat>Widescreen</PresentationFormat>
  <Paragraphs>42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 Nova</vt:lpstr>
      <vt:lpstr>Arial Nova Light</vt:lpstr>
      <vt:lpstr>Söhne</vt:lpstr>
      <vt:lpstr>Wingdings 2</vt:lpstr>
      <vt:lpstr>SlateVTI</vt:lpstr>
      <vt:lpstr>Inverted Index and Boolean Queries</vt:lpstr>
      <vt:lpstr>Statistics After Building Inverted Index of Coursera Corpus </vt:lpstr>
      <vt:lpstr>Histogram of Document Frequencies</vt:lpstr>
      <vt:lpstr>Efficient Intersection Algorithms</vt:lpstr>
      <vt:lpstr>Comparing The Two Algorithms</vt:lpstr>
      <vt:lpstr>Queries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Inverted Index and Boolean Queries</dc:title>
  <dc:creator>Ali Youssef Solh</dc:creator>
  <cp:lastModifiedBy>Ali Youssef Solh</cp:lastModifiedBy>
  <cp:revision>12</cp:revision>
  <dcterms:created xsi:type="dcterms:W3CDTF">2023-09-18T22:20:09Z</dcterms:created>
  <dcterms:modified xsi:type="dcterms:W3CDTF">2023-09-19T13:41:28Z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